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329" r:id="rId3"/>
    <p:sldId id="311" r:id="rId4"/>
    <p:sldId id="312" r:id="rId5"/>
    <p:sldId id="304" r:id="rId6"/>
    <p:sldId id="307" r:id="rId7"/>
    <p:sldId id="308" r:id="rId8"/>
    <p:sldId id="317" r:id="rId9"/>
    <p:sldId id="319" r:id="rId10"/>
    <p:sldId id="313" r:id="rId11"/>
    <p:sldId id="314" r:id="rId12"/>
    <p:sldId id="328" r:id="rId13"/>
    <p:sldId id="315" r:id="rId14"/>
    <p:sldId id="323" r:id="rId15"/>
    <p:sldId id="326" r:id="rId16"/>
    <p:sldId id="321" r:id="rId17"/>
    <p:sldId id="322" r:id="rId18"/>
    <p:sldId id="32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7B9DF4-2794-48C4-915E-87E05C4E71AB}">
          <p14:sldIdLst>
            <p14:sldId id="262"/>
            <p14:sldId id="329"/>
            <p14:sldId id="311"/>
            <p14:sldId id="312"/>
            <p14:sldId id="304"/>
            <p14:sldId id="307"/>
            <p14:sldId id="308"/>
            <p14:sldId id="317"/>
            <p14:sldId id="319"/>
            <p14:sldId id="313"/>
            <p14:sldId id="314"/>
            <p14:sldId id="328"/>
            <p14:sldId id="315"/>
            <p14:sldId id="323"/>
            <p14:sldId id="326"/>
            <p14:sldId id="321"/>
            <p14:sldId id="322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81" autoAdjust="0"/>
  </p:normalViewPr>
  <p:slideViewPr>
    <p:cSldViewPr snapToGrid="0" snapToObjects="1" showGuides="1">
      <p:cViewPr varScale="1">
        <p:scale>
          <a:sx n="84" d="100"/>
          <a:sy n="84" d="100"/>
        </p:scale>
        <p:origin x="9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AA12D-8367-45DB-A641-2A37D59FA09A}" type="datetimeFigureOut">
              <a:rPr lang="en-US" smtClean="0"/>
              <a:pPr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6FFE8-C341-497E-9A6A-8D38DE70E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3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BC72C-EDF2-4E64-8CFF-0CC83D6B719C}" type="datetimeFigureOut">
              <a:rPr lang="en-US" smtClean="0"/>
              <a:pPr/>
              <a:t>12/02/2016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99372-18FB-4835-901F-002FB8DB8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0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http://universaldesign.ie/Technology-ICT/Measures-to-Improve-Accessibility-of-Public-Websites-in-Europe/</a:t>
            </a:r>
          </a:p>
          <a:p>
            <a:endParaRPr lang="en-IE" dirty="0" smtClean="0"/>
          </a:p>
          <a:p>
            <a:r>
              <a:rPr lang="en-IE" dirty="0" smtClean="0"/>
              <a:t>http://universaldesign.ie/Technology-ICT/Guidance-for-Online-Public-Services/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4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http://g3ict.com/resource_center/G3ict_Publications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6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Slide courtesy of Kevin Cullen WRC</a:t>
            </a:r>
            <a:r>
              <a:rPr lang="en-IE" baseline="0" dirty="0" smtClean="0"/>
              <a:t> – “Existing and Emerging e-Accessibility Legislation and Regulation for Telecommunications, the Internet, Broadcasting and Beyond”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Data from Measuring eAccessibility</a:t>
            </a:r>
            <a:r>
              <a:rPr lang="en-IE" baseline="0" dirty="0" smtClean="0"/>
              <a:t> 2011. </a:t>
            </a:r>
            <a:r>
              <a:rPr lang="en-IE" dirty="0" err="1" smtClean="0"/>
              <a:t>Empirica</a:t>
            </a:r>
            <a:r>
              <a:rPr lang="en-IE" dirty="0" smtClean="0"/>
              <a:t> and WRC: </a:t>
            </a:r>
            <a:r>
              <a:rPr lang="en-IE" dirty="0" err="1" smtClean="0"/>
              <a:t>MeAC</a:t>
            </a:r>
            <a:r>
              <a:rPr lang="en-IE" dirty="0" smtClean="0"/>
              <a:t>- Measuring Progress of eAccessibility in Europe. Assessment of the Status of eAccessibility in Europe. Main Report (2007) and eAccessibility status follow-up (2008).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0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http://www.itu.int/en/ITU-D/Digital-Inclusion/Persons-with-Disabilities/Documents/ICT%20Accessibility%20Policy%20Report.pdf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9372-18FB-4835-901F-002FB8DB83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9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3034" y="1"/>
            <a:ext cx="7825566" cy="548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defTabSz="914342">
              <a:defRPr/>
            </a:pPr>
            <a:r>
              <a:rPr lang="en-IE" dirty="0" smtClean="0">
                <a:latin typeface="Gill Sans MT" panose="020B0502020104020203" pitchFamily="34" charset="0"/>
              </a:rPr>
              <a:t>Universal Design Toolkit for Customer Engagement</a:t>
            </a:r>
            <a:endParaRPr lang="en-IE" dirty="0">
              <a:latin typeface="Gill Sans MT" panose="020B0502020104020203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73"/>
          <a:stretch/>
        </p:blipFill>
        <p:spPr bwMode="auto">
          <a:xfrm>
            <a:off x="8058510" y="6076670"/>
            <a:ext cx="1008432" cy="73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dubbelin.com/wp-content/uploads/2014/01/Failte-Ireland-logo.jpeg"/>
          <p:cNvPicPr>
            <a:picLocks noChangeAspect="1" noChangeArrowheads="1"/>
          </p:cNvPicPr>
          <p:nvPr userDrawn="1"/>
        </p:nvPicPr>
        <p:blipFill>
          <a:blip r:embed="rId3" cstate="print"/>
          <a:srcRect l="1668" t="7317" b="12199"/>
          <a:stretch>
            <a:fillRect/>
          </a:stretch>
        </p:blipFill>
        <p:spPr bwMode="auto">
          <a:xfrm>
            <a:off x="50684" y="6145100"/>
            <a:ext cx="2593717" cy="6414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33035" y="2"/>
            <a:ext cx="7825566" cy="548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defTabSz="914284">
              <a:defRPr/>
            </a:pPr>
            <a:r>
              <a:rPr lang="en-IE" dirty="0" smtClean="0">
                <a:latin typeface="Gill Sans MT" panose="020B0502020104020203" pitchFamily="34" charset="0"/>
              </a:rPr>
              <a:t>Universal Design Toolkit for Customer Engagement</a:t>
            </a:r>
            <a:endParaRPr lang="en-IE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73"/>
          <a:stretch/>
        </p:blipFill>
        <p:spPr bwMode="auto">
          <a:xfrm>
            <a:off x="8058510" y="6076670"/>
            <a:ext cx="1008432" cy="73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dubbelin.com/wp-content/uploads/2014/01/Failte-Ireland-logo.jpeg"/>
          <p:cNvPicPr>
            <a:picLocks noChangeAspect="1" noChangeArrowheads="1"/>
          </p:cNvPicPr>
          <p:nvPr userDrawn="1"/>
        </p:nvPicPr>
        <p:blipFill>
          <a:blip r:embed="rId3" cstate="print"/>
          <a:srcRect l="1668" t="7317" b="12199"/>
          <a:stretch>
            <a:fillRect/>
          </a:stretch>
        </p:blipFill>
        <p:spPr bwMode="auto">
          <a:xfrm>
            <a:off x="50684" y="6145100"/>
            <a:ext cx="2593717" cy="6414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/>
          <a:lstStyle/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u.int/ITU-D/study-group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Flag_of_the_United_Kingdom.svg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12" Type="http://schemas.openxmlformats.org/officeDocument/2006/relationships/hyperlink" Target="http://en.wikipedia.org/wiki/Image:Flag_of_France.svg" TargetMode="External"/><Relationship Id="rId17" Type="http://schemas.openxmlformats.org/officeDocument/2006/relationships/image" Target="../media/image27.png"/><Relationship Id="rId2" Type="http://schemas.openxmlformats.org/officeDocument/2006/relationships/hyperlink" Target="http://en.wikipedia.org/wiki/Image:Flag_of_Italy.svg" TargetMode="External"/><Relationship Id="rId16" Type="http://schemas.openxmlformats.org/officeDocument/2006/relationships/hyperlink" Target="http://en.wikipedia.org/wiki/Image:Flag_of_the_Netherlands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e/imgres?imgurl=http://www.ua.es/personal/jfrossier/1600367-Spanish_flag-Spain.jpg&amp;imgrefurl=http://www.ua.es/personal/jfrossier/&amp;h=374&amp;w=560&amp;sz=17&amp;tbnid=ndwYdY5jnFIJ::&amp;tbnh=89&amp;tbnw=133&amp;prev=/images?q=flag+spain&amp;hl=en&amp;usg=__ECX5H-i8N82fSNzI4oKCO6TeJWE=&amp;sa=X&amp;oi=image_result&amp;resnum=1&amp;ct=image&amp;cd=1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jpeg"/><Relationship Id="rId15" Type="http://schemas.openxmlformats.org/officeDocument/2006/relationships/image" Target="../media/image26.png"/><Relationship Id="rId10" Type="http://schemas.openxmlformats.org/officeDocument/2006/relationships/hyperlink" Target="http://www.google.ie/imgres?imgurl=http://www.micrium.com/distributors/images/Flag-Germany.JPG&amp;imgrefurl=http://www.micrium.com/distributors/index.html&amp;h=307&amp;w=507&amp;sz=6&amp;tbnid=R-cVVUXkOGQJ::&amp;tbnh=79&amp;tbnw=131&amp;prev=/images?q=flag+germany&amp;hl=en&amp;usg=__vEXRfqDor5LY57uiNznSoU5Nng4=&amp;sa=X&amp;oi=image_result&amp;resnum=2&amp;ct=image&amp;cd=1" TargetMode="External"/><Relationship Id="rId4" Type="http://schemas.openxmlformats.org/officeDocument/2006/relationships/hyperlink" Target="http://www.google.be/imgres?imgurl=http://www.rvs-tec.com/English/Pict/Flags/Flag-Austria.GIF&amp;imgrefurl=http://www.rvs-tec.com/English/contact.htm&amp;h=288&amp;w=431&amp;sz=2&amp;tbnid=x--g7VoTINgJ::&amp;tbnh=84&amp;tbnw=126&amp;prev=/images?q=flag+austria&amp;hl=en&amp;usg=__rkCj83tTyzr6jp7hsLXt9fIRwjk=&amp;sa=X&amp;oi=image_result&amp;resnum=1&amp;ct=image&amp;cd=1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flagspot.net/images/p/pt.gi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imgres?imgurl=http://tizona.files.wordpress.com/2008/01/australian-flag.jpg&amp;imgrefurl=http://tizona.wordpress.com/2008/01/25/happy-australia-day-matesyou-too-sam/&amp;h=591&amp;w=886&amp;sz=33&amp;tbnid=01GVy0qR8BgJ::&amp;tbnh=97&amp;tbnw=146&amp;prev=/images?q=flag+australia&amp;hl=en&amp;usg=__9vue__5wcs4xe6Ru9eaeXxh4laY=&amp;sa=X&amp;oi=image_result&amp;resnum=2&amp;ct=image&amp;cd=1" TargetMode="External"/><Relationship Id="rId3" Type="http://schemas.openxmlformats.org/officeDocument/2006/relationships/hyperlink" Target="http://www.google.ie/imgres?imgurl=http://www.micrium.com/distributors/images/Flag-Germany.JPG&amp;imgrefurl=http://www.micrium.com/distributors/index.html&amp;h=307&amp;w=507&amp;sz=6&amp;tbnid=R-cVVUXkOGQJ::&amp;tbnh=79&amp;tbnw=131&amp;prev=/images?q=flag+germany&amp;hl=en&amp;usg=__vEXRfqDor5LY57uiNznSoU5Nng4=&amp;sa=X&amp;oi=image_result&amp;resnum=2&amp;ct=image&amp;cd=1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30.png"/><Relationship Id="rId5" Type="http://schemas.openxmlformats.org/officeDocument/2006/relationships/hyperlink" Target="http://www.google.be/imgres?imgurl=http://www.rvs-tec.com/English/Pict/Flags/Flag-Austria.GIF&amp;imgrefurl=http://www.rvs-tec.com/English/contact.htm&amp;h=288&amp;w=431&amp;sz=2&amp;tbnid=x--g7VoTINgJ::&amp;tbnh=84&amp;tbnw=126&amp;prev=/images?q=flag+austria&amp;hl=en&amp;usg=__rkCj83tTyzr6jp7hsLXt9fIRwjk=&amp;sa=X&amp;oi=image_result&amp;resnum=1&amp;ct=image&amp;cd=1" TargetMode="External"/><Relationship Id="rId10" Type="http://schemas.openxmlformats.org/officeDocument/2006/relationships/hyperlink" Target="http://en.wikipedia.org/wiki/Image:Flag_of_the_United_States.svg" TargetMode="External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tandards.i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Policy Solutions</a:t>
            </a:r>
            <a:br>
              <a:rPr lang="en-US" dirty="0" smtClean="0"/>
            </a:br>
            <a:r>
              <a:rPr lang="en-US" dirty="0" err="1" smtClean="0"/>
              <a:t>Dónal</a:t>
            </a:r>
            <a:r>
              <a:rPr lang="en-US" dirty="0" smtClean="0"/>
              <a:t> Rice</a:t>
            </a:r>
            <a:br>
              <a:rPr lang="en-US" dirty="0" smtClean="0"/>
            </a:br>
            <a:r>
              <a:rPr lang="en-US" dirty="0" smtClean="0"/>
              <a:t>National Disability Authority, Ireland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46483"/>
            <a:ext cx="6400800" cy="1752600"/>
          </a:xfrm>
        </p:spPr>
        <p:txBody>
          <a:bodyPr>
            <a:normAutofit fontScale="77500" lnSpcReduction="2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Access to the Internet for Persons with disabilities and specific needs</a:t>
            </a:r>
          </a:p>
          <a:p>
            <a:r>
              <a:rPr lang="en-US" sz="2800" dirty="0" smtClean="0"/>
              <a:t>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February 2016</a:t>
            </a:r>
          </a:p>
          <a:p>
            <a:r>
              <a:rPr lang="en-US" sz="2000" dirty="0" smtClean="0">
                <a:hlinkClick r:id="rId2"/>
              </a:rPr>
              <a:t/>
            </a:r>
            <a:br>
              <a:rPr lang="en-US" sz="2000" dirty="0" smtClean="0">
                <a:hlinkClick r:id="rId2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48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Research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972"/>
            <a:ext cx="8229600" cy="4255904"/>
          </a:xfrm>
        </p:spPr>
        <p:txBody>
          <a:bodyPr>
            <a:normAutofit fontScale="62500" lnSpcReduction="20000"/>
          </a:bodyPr>
          <a:lstStyle/>
          <a:p>
            <a:r>
              <a:rPr lang="en-IE" dirty="0" smtClean="0"/>
              <a:t>2012 – Peoples’ lived experience of using public sector websites</a:t>
            </a:r>
          </a:p>
          <a:p>
            <a:pPr lvl="1"/>
            <a:r>
              <a:rPr lang="en-IE" dirty="0" smtClean="0"/>
              <a:t>Findings – 50% of respondents do not use e-government websites</a:t>
            </a:r>
          </a:p>
          <a:p>
            <a:pPr lvl="1"/>
            <a:r>
              <a:rPr lang="en-IE" dirty="0" smtClean="0"/>
              <a:t>Some good examples of transitional websites </a:t>
            </a:r>
            <a:r>
              <a:rPr lang="en-IE" dirty="0" err="1" smtClean="0"/>
              <a:t>e.g</a:t>
            </a:r>
            <a:r>
              <a:rPr lang="en-IE" dirty="0" smtClean="0"/>
              <a:t> motor tax – but each has a very different look, feel and user experience</a:t>
            </a:r>
          </a:p>
          <a:p>
            <a:pPr lvl="1"/>
            <a:r>
              <a:rPr lang="en-IE" dirty="0" smtClean="0"/>
              <a:t>No consistent use of branding, language or design approach across the sector</a:t>
            </a:r>
          </a:p>
          <a:p>
            <a:pPr lvl="1"/>
            <a:r>
              <a:rPr lang="en-IE" dirty="0" smtClean="0"/>
              <a:t>Accessibility haphazard approach</a:t>
            </a:r>
          </a:p>
          <a:p>
            <a:r>
              <a:rPr lang="en-IE" dirty="0" smtClean="0"/>
              <a:t>2013 – “Measures to improve the accessibility of Public websites in Europe”</a:t>
            </a:r>
          </a:p>
          <a:p>
            <a:pPr lvl="1"/>
            <a:r>
              <a:rPr lang="en-IE" dirty="0" smtClean="0"/>
              <a:t>Current levels remain low – but in many cases fixing issues would take little effort</a:t>
            </a:r>
          </a:p>
          <a:p>
            <a:pPr lvl="1"/>
            <a:r>
              <a:rPr lang="en-IE" dirty="0" smtClean="0"/>
              <a:t>Accessibility drift – once accessible websites have inaccessible features, language in content or downloadable documents</a:t>
            </a:r>
          </a:p>
          <a:p>
            <a:pPr lvl="1"/>
            <a:r>
              <a:rPr lang="en-IE" dirty="0" smtClean="0"/>
              <a:t>Main areas needing attention:</a:t>
            </a:r>
          </a:p>
          <a:p>
            <a:pPr lvl="2"/>
            <a:r>
              <a:rPr lang="en-IE" dirty="0" smtClean="0"/>
              <a:t>Audio media content – e.g. videos with no captions</a:t>
            </a:r>
          </a:p>
          <a:p>
            <a:pPr lvl="2"/>
            <a:r>
              <a:rPr lang="en-IE" dirty="0" smtClean="0"/>
              <a:t>Office documents </a:t>
            </a:r>
            <a:r>
              <a:rPr lang="en-IE" dirty="0" err="1" smtClean="0"/>
              <a:t>e.g</a:t>
            </a:r>
            <a:r>
              <a:rPr lang="en-IE" dirty="0" smtClean="0"/>
              <a:t> inaccessible content contained in spreadsheets and PDF documents and forms</a:t>
            </a:r>
          </a:p>
          <a:p>
            <a:pPr lvl="3"/>
            <a:endParaRPr lang="en-IE" dirty="0" smtClean="0"/>
          </a:p>
          <a:p>
            <a:pPr lvl="2"/>
            <a:endParaRPr lang="en-IE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Policy solutions 1 – Antidiscrimination measures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Many countries – including developing nations now include accessibility for websites in their antidiscrimination legislation and policy</a:t>
            </a:r>
            <a:endParaRPr lang="en-I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0" dirty="0" smtClean="0"/>
              <a:t>G3ict “UN CRPD 2013 ICT Accessibility Progress Report” 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110" y="1893570"/>
            <a:ext cx="8063284" cy="204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40" y="-28303"/>
            <a:ext cx="9183640" cy="592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ame 2"/>
          <p:cNvSpPr/>
          <p:nvPr/>
        </p:nvSpPr>
        <p:spPr>
          <a:xfrm>
            <a:off x="0" y="4724400"/>
            <a:ext cx="9011920" cy="70104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Examples of policies - Public websites</a:t>
            </a:r>
            <a:br>
              <a:rPr lang="en-IE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 Italy (‘</a:t>
            </a:r>
            <a:r>
              <a:rPr lang="en-IE" dirty="0" err="1" smtClean="0"/>
              <a:t>Stanca</a:t>
            </a:r>
            <a:r>
              <a:rPr lang="en-IE" dirty="0" smtClean="0"/>
              <a:t>’ Law – dedicated ‘</a:t>
            </a:r>
            <a:r>
              <a:rPr lang="en-IE" dirty="0" err="1" smtClean="0"/>
              <a:t>eAccessibilty</a:t>
            </a:r>
            <a:r>
              <a:rPr lang="en-IE" dirty="0" smtClean="0"/>
              <a:t>’ legislation)</a:t>
            </a:r>
          </a:p>
          <a:p>
            <a:endParaRPr lang="en-IE" dirty="0" smtClean="0"/>
          </a:p>
          <a:p>
            <a:r>
              <a:rPr lang="en-IE" dirty="0" smtClean="0"/>
              <a:t> Austria (eGovernment Law)</a:t>
            </a:r>
          </a:p>
          <a:p>
            <a:endParaRPr lang="en-IE" dirty="0" smtClean="0"/>
          </a:p>
          <a:p>
            <a:r>
              <a:rPr lang="en-IE" dirty="0" smtClean="0"/>
              <a:t> Spain, UK, Germany, France (Equality/Anti-discrimination/Accessibility Law)</a:t>
            </a:r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 Netherlands, Portugal (Cabinet Decision, Ministerial Resolution, etc.)</a:t>
            </a:r>
          </a:p>
          <a:p>
            <a:endParaRPr lang="en-IE" dirty="0" smtClean="0"/>
          </a:p>
          <a:p>
            <a:endParaRPr lang="en-IE" dirty="0"/>
          </a:p>
        </p:txBody>
      </p:sp>
      <p:pic>
        <p:nvPicPr>
          <p:cNvPr id="5" name="Picture 25" descr="Flag of  the Italian Republic">
            <a:hlinkClick r:id="rId2" tooltip="Flag of  the Italian Republic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830" y="2923752"/>
            <a:ext cx="3778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rvs-tec.com/English/contact.ht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5830" y="3481387"/>
            <a:ext cx="3651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http://www.ua.es/personal/jfrossier/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4417" y="4450292"/>
            <a:ext cx="4730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5" descr="Flag of the United Kingdom">
            <a:hlinkClick r:id="rId8" tooltip="Flag of the United Kingdom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08467" y="4461404"/>
            <a:ext cx="504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http://www.micrium.com/distributors/index.html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40304" y="4456642"/>
            <a:ext cx="466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Flag of  France">
            <a:hlinkClick r:id="rId12" tooltip="Flag of  Franc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56267" y="4456642"/>
            <a:ext cx="4841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Portugal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40304" y="5386917"/>
            <a:ext cx="425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 descr="Flag of the Netherlands">
            <a:hlinkClick r:id="rId16" tooltip="Flag of the Netherlands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25830" y="5386917"/>
            <a:ext cx="400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Examples of policies - Business websites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 Germany (BITV – gives rights of negotiation to disability organisations)</a:t>
            </a:r>
          </a:p>
          <a:p>
            <a:pPr>
              <a:buNone/>
            </a:pPr>
            <a:endParaRPr lang="en-IE" dirty="0" smtClean="0"/>
          </a:p>
          <a:p>
            <a:r>
              <a:rPr lang="en-IE" dirty="0" smtClean="0"/>
              <a:t>Austria, Malta, Australia, US (Equality/Anti-discrimination; legal cases taken….)</a:t>
            </a:r>
          </a:p>
          <a:p>
            <a:endParaRPr lang="en-IE" dirty="0"/>
          </a:p>
        </p:txBody>
      </p:sp>
      <p:pic>
        <p:nvPicPr>
          <p:cNvPr id="4" name="Picture 11" descr="http://www.micrium.com/distributors/index.htm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2994660"/>
            <a:ext cx="3603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rvs-tec.com/English/contact.htm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75" y="4904423"/>
            <a:ext cx="5175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ALT000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1525" y="4912360"/>
            <a:ext cx="525463" cy="3365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 descr="http://tizona.wordpress.com/2008/01/25/happy-australia-day-matesyou-too-sam/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57488" y="4912360"/>
            <a:ext cx="4810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7" descr="Flag of the United States of America">
            <a:hlinkClick r:id="rId10" tooltip="Flag of the United States of America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44875" y="4904423"/>
            <a:ext cx="4889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Policy solution 2 –public procurement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/>
              <a:t>USA Federal procurement regulation – Section 508 of the Rehabilitation Act </a:t>
            </a:r>
          </a:p>
          <a:p>
            <a:r>
              <a:rPr lang="en-IE" dirty="0" smtClean="0"/>
              <a:t>Specifies </a:t>
            </a:r>
            <a:r>
              <a:rPr lang="en-IE" b="1" dirty="0" smtClean="0"/>
              <a:t>accessibility requirements </a:t>
            </a:r>
            <a:r>
              <a:rPr lang="en-IE" dirty="0" smtClean="0"/>
              <a:t>for public procurement</a:t>
            </a:r>
          </a:p>
          <a:p>
            <a:r>
              <a:rPr lang="en-IE" dirty="0" smtClean="0"/>
              <a:t>Significant impact on availability of accessible ICT on global market</a:t>
            </a:r>
          </a:p>
          <a:p>
            <a:r>
              <a:rPr lang="en-IE" dirty="0" smtClean="0"/>
              <a:t>Significant influence on capacity of web design industry in USA to develop accessible websites</a:t>
            </a:r>
            <a:endParaRPr lang="en-I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Model ICT Accessibility Policy Report: Module 5: WEB ACCESSIBILITY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6573520" cy="3831167"/>
          </a:xfrm>
        </p:spPr>
        <p:txBody>
          <a:bodyPr>
            <a:normAutofit fontScale="92500"/>
          </a:bodyPr>
          <a:lstStyle/>
          <a:p>
            <a:r>
              <a:rPr lang="en-IE" dirty="0" smtClean="0"/>
              <a:t>Model ICT Accessibility Policy Report: Module 5: WEB ACCESSIBILITY</a:t>
            </a:r>
          </a:p>
          <a:p>
            <a:r>
              <a:rPr lang="en-IE" dirty="0" smtClean="0"/>
              <a:t>Provides:</a:t>
            </a:r>
          </a:p>
          <a:p>
            <a:pPr lvl="1"/>
            <a:r>
              <a:rPr lang="en-IE" dirty="0" smtClean="0"/>
              <a:t>Guidance on incorporating web accessibility requirements into existing policies</a:t>
            </a:r>
          </a:p>
          <a:p>
            <a:pPr lvl="1"/>
            <a:r>
              <a:rPr lang="en-IE" dirty="0" smtClean="0"/>
              <a:t>A model, stand alone web accessibility  policy 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978" y="1713972"/>
            <a:ext cx="1659780" cy="25513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Model ICT Accessibility Policy Report: Module 5: WEB ACCESSIBILITY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6847840" cy="3831167"/>
          </a:xfrm>
        </p:spPr>
        <p:txBody>
          <a:bodyPr>
            <a:normAutofit/>
          </a:bodyPr>
          <a:lstStyle/>
          <a:p>
            <a:r>
              <a:rPr lang="en-IE" dirty="0" smtClean="0"/>
              <a:t>Looks at :</a:t>
            </a:r>
          </a:p>
          <a:p>
            <a:pPr lvl="1"/>
            <a:r>
              <a:rPr lang="en-IE" dirty="0" smtClean="0"/>
              <a:t>Who: responsible agencies</a:t>
            </a:r>
          </a:p>
          <a:p>
            <a:pPr lvl="1"/>
            <a:r>
              <a:rPr lang="en-IE" dirty="0" smtClean="0"/>
              <a:t>What: relevant policies and regulations</a:t>
            </a:r>
          </a:p>
          <a:p>
            <a:pPr lvl="1"/>
            <a:r>
              <a:rPr lang="en-IE" dirty="0" smtClean="0"/>
              <a:t>How: standards to use: WCAG 2.0</a:t>
            </a:r>
          </a:p>
          <a:p>
            <a:pPr lvl="1"/>
            <a:r>
              <a:rPr lang="en-IE" dirty="0" smtClean="0"/>
              <a:t>When: timelines for implementation, monitoring compliance and reporting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020" y="1968500"/>
            <a:ext cx="1659780" cy="25513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38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Senior Design Advisor, ICT, Centre for Excellence in Universal Design, National Disability Authority Ireland</a:t>
            </a:r>
          </a:p>
          <a:p>
            <a:endParaRPr lang="en-US" dirty="0" smtClean="0"/>
          </a:p>
          <a:p>
            <a:r>
              <a:rPr lang="en-US" dirty="0" smtClean="0"/>
              <a:t>PhD student, Centre for Disability law and Policy, NUI Galway</a:t>
            </a:r>
          </a:p>
          <a:p>
            <a:endParaRPr lang="en-US" dirty="0" smtClean="0"/>
          </a:p>
          <a:p>
            <a:r>
              <a:rPr lang="en-US" dirty="0" smtClean="0"/>
              <a:t>Editor, ITU/G3ict e-Accessibility Policy Toolkit for Persons with Disabilities</a:t>
            </a:r>
          </a:p>
          <a:p>
            <a:endParaRPr lang="en-US" dirty="0" smtClean="0"/>
          </a:p>
          <a:p>
            <a:r>
              <a:rPr lang="en-US" dirty="0" smtClean="0"/>
              <a:t>Author, ITU Connect A School, Connect A Community module on ICTs for persons with disabilities</a:t>
            </a:r>
          </a:p>
          <a:p>
            <a:endParaRPr lang="en-US" dirty="0" smtClean="0"/>
          </a:p>
          <a:p>
            <a:r>
              <a:rPr lang="en-US" dirty="0" smtClean="0"/>
              <a:t>Co-author, ITU model ICT Accessibility Report – </a:t>
            </a:r>
          </a:p>
          <a:p>
            <a:pPr lvl="1"/>
            <a:r>
              <a:rPr lang="en-US" dirty="0" smtClean="0"/>
              <a:t>“Module </a:t>
            </a:r>
            <a:r>
              <a:rPr lang="en-US" dirty="0"/>
              <a:t>6: Accessible ICT public procurement policy framework </a:t>
            </a:r>
            <a:r>
              <a:rPr lang="en-US" dirty="0" smtClean="0"/>
              <a:t>“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000" y="3911600"/>
            <a:ext cx="1234888" cy="73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800" y="3911600"/>
            <a:ext cx="772998" cy="914400"/>
          </a:xfrm>
          <a:prstGeom prst="rect">
            <a:avLst/>
          </a:prstGeom>
        </p:spPr>
      </p:pic>
      <p:pic>
        <p:nvPicPr>
          <p:cNvPr id="7" name="Picture 3" descr="CEUD_RG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0000" y="1417638"/>
            <a:ext cx="19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802" y="4978400"/>
            <a:ext cx="772998" cy="914400"/>
          </a:xfrm>
          <a:prstGeom prst="rect">
            <a:avLst/>
          </a:prstGeom>
        </p:spPr>
      </p:pic>
      <p:pic>
        <p:nvPicPr>
          <p:cNvPr id="9" name="Picture 8" descr="nuigalway_logo_colour_3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256" y="3165700"/>
            <a:ext cx="1371600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Agenda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Some of NDA’s approaches</a:t>
            </a:r>
          </a:p>
          <a:p>
            <a:r>
              <a:rPr lang="en-IE" dirty="0" smtClean="0"/>
              <a:t>Looking outward to best practice</a:t>
            </a:r>
          </a:p>
          <a:p>
            <a:r>
              <a:rPr lang="en-IE" dirty="0" smtClean="0"/>
              <a:t>What’s happening in developing countries</a:t>
            </a:r>
          </a:p>
          <a:p>
            <a:r>
              <a:rPr lang="en-IE" dirty="0" smtClean="0"/>
              <a:t>Lessons for everyone to learn</a:t>
            </a:r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H:\Building for Everyone\BfE Photo Folder-Actual examples\BfE Transport photos\luas-211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8513" y="0"/>
            <a:ext cx="326548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 txBox="1">
            <a:spLocks noChangeArrowheads="1"/>
          </p:cNvSpPr>
          <p:nvPr/>
        </p:nvSpPr>
        <p:spPr bwMode="auto">
          <a:xfrm>
            <a:off x="1" y="357188"/>
            <a:ext cx="3362960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/>
          <a:lstStyle/>
          <a:p>
            <a:pPr>
              <a:spcBef>
                <a:spcPct val="20000"/>
              </a:spcBef>
            </a:pPr>
            <a:r>
              <a:rPr lang="en-IE" sz="2000" b="1" dirty="0">
                <a:cs typeface="Arial" pitchFamily="34" charset="0"/>
              </a:rPr>
              <a:t>Ireland</a:t>
            </a:r>
            <a:r>
              <a:rPr lang="en-IE" altLang="en-GB" sz="2000" b="1" dirty="0">
                <a:cs typeface="Arial" pitchFamily="34" charset="0"/>
              </a:rPr>
              <a:t>’</a:t>
            </a:r>
            <a:r>
              <a:rPr lang="en-IE" sz="2000" b="1" dirty="0">
                <a:cs typeface="Arial" pitchFamily="34" charset="0"/>
              </a:rPr>
              <a:t>s National </a:t>
            </a:r>
          </a:p>
          <a:p>
            <a:pPr>
              <a:spcBef>
                <a:spcPct val="20000"/>
              </a:spcBef>
            </a:pPr>
            <a:r>
              <a:rPr lang="en-IE" sz="2000" b="1" dirty="0">
                <a:cs typeface="Arial" pitchFamily="34" charset="0"/>
              </a:rPr>
              <a:t>Disability Strategy launched in </a:t>
            </a:r>
          </a:p>
          <a:p>
            <a:pPr>
              <a:spcBef>
                <a:spcPct val="20000"/>
              </a:spcBef>
            </a:pPr>
            <a:r>
              <a:rPr lang="en-IE" sz="2000" b="1" dirty="0">
                <a:cs typeface="Arial" pitchFamily="34" charset="0"/>
              </a:rPr>
              <a:t>September 2004</a:t>
            </a:r>
          </a:p>
          <a:p>
            <a:pPr>
              <a:spcBef>
                <a:spcPct val="20000"/>
              </a:spcBef>
            </a:pPr>
            <a:endParaRPr lang="en-IE" sz="2000" b="1" dirty="0"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IE" sz="2000" b="1" dirty="0">
                <a:cs typeface="Arial" pitchFamily="34" charset="0"/>
              </a:rPr>
              <a:t>Disability Act 2005</a:t>
            </a:r>
          </a:p>
          <a:p>
            <a:pPr>
              <a:spcBef>
                <a:spcPct val="20000"/>
              </a:spcBef>
            </a:pPr>
            <a:endParaRPr lang="en-IE" sz="2000" b="1" dirty="0"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en-IE" sz="2000" b="1" dirty="0">
                <a:cs typeface="Arial" pitchFamily="34" charset="0"/>
              </a:rPr>
              <a:t>Formation of;</a:t>
            </a:r>
          </a:p>
          <a:p>
            <a:pPr>
              <a:spcBef>
                <a:spcPct val="20000"/>
              </a:spcBef>
            </a:pPr>
            <a:r>
              <a:rPr lang="en-IE" sz="2000" b="1" dirty="0">
                <a:solidFill>
                  <a:srgbClr val="CC3399"/>
                </a:solidFill>
                <a:cs typeface="Arial" pitchFamily="34" charset="0"/>
              </a:rPr>
              <a:t>Centre for Excellence </a:t>
            </a:r>
          </a:p>
          <a:p>
            <a:pPr>
              <a:spcBef>
                <a:spcPct val="20000"/>
              </a:spcBef>
            </a:pPr>
            <a:r>
              <a:rPr lang="en-IE" sz="2000" b="1" dirty="0">
                <a:solidFill>
                  <a:srgbClr val="CC3399"/>
                </a:solidFill>
                <a:cs typeface="Arial" pitchFamily="34" charset="0"/>
              </a:rPr>
              <a:t>in Universal Design </a:t>
            </a:r>
          </a:p>
          <a:p>
            <a:pPr>
              <a:spcBef>
                <a:spcPct val="20000"/>
              </a:spcBef>
            </a:pPr>
            <a:r>
              <a:rPr lang="en-IE" sz="2000" b="1" dirty="0">
                <a:cs typeface="Arial" pitchFamily="34" charset="0"/>
              </a:rPr>
              <a:t>(CEUD) January 2007</a:t>
            </a:r>
          </a:p>
          <a:p>
            <a:pPr marL="741363" lvl="1" indent="-284163">
              <a:spcBef>
                <a:spcPct val="20000"/>
              </a:spcBef>
            </a:pPr>
            <a:endParaRPr lang="en-IE" sz="2000" b="1" dirty="0">
              <a:latin typeface="GillSans" pitchFamily="1" charset="0"/>
            </a:endParaRPr>
          </a:p>
        </p:txBody>
      </p:sp>
      <p:pic>
        <p:nvPicPr>
          <p:cNvPr id="46084" name="Picture 3" descr="H:\Building for Everyone\BfE Photo Folder-Actual examples\BfE Transport photo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286000"/>
            <a:ext cx="35718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H:\Building for Everyone\BfE Photo Folder-Actual examples\BfE Transport photos\GreenLineLu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0"/>
            <a:ext cx="35718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28938" y="5000625"/>
            <a:ext cx="46434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 anchor="ctr"/>
          <a:lstStyle/>
          <a:p>
            <a:pPr>
              <a:defRPr/>
            </a:pPr>
            <a:r>
              <a:rPr lang="en-IE" sz="2800" b="1" kern="0" dirty="0">
                <a:solidFill>
                  <a:srgbClr val="CC3399"/>
                </a:solidFill>
                <a:ea typeface="+mj-ea"/>
                <a:cs typeface="Arial" pitchFamily="34" charset="0"/>
              </a:rPr>
              <a:t>Built environment</a:t>
            </a:r>
          </a:p>
          <a:p>
            <a:pPr>
              <a:defRPr/>
            </a:pPr>
            <a:r>
              <a:rPr lang="en-GB" sz="2800" b="1" kern="0" dirty="0">
                <a:solidFill>
                  <a:srgbClr val="CC3399"/>
                </a:solidFill>
                <a:ea typeface="+mj-ea"/>
                <a:cs typeface="Arial" pitchFamily="34" charset="0"/>
              </a:rPr>
              <a:t>Products &amp; Services</a:t>
            </a:r>
            <a:endParaRPr lang="en-IE" sz="2800" b="1" kern="0" dirty="0">
              <a:solidFill>
                <a:srgbClr val="CC3399"/>
              </a:solidFill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en-IE" sz="2800" b="1" kern="0" dirty="0">
                <a:solidFill>
                  <a:srgbClr val="CC3399"/>
                </a:solidFill>
                <a:ea typeface="+mj-ea"/>
                <a:cs typeface="Arial" pitchFamily="34" charset="0"/>
              </a:rPr>
              <a:t>ICT </a:t>
            </a:r>
            <a:r>
              <a:rPr lang="en-IE" sz="2800" kern="0" dirty="0">
                <a:latin typeface="+mj-lt"/>
                <a:ea typeface="+mj-ea"/>
                <a:cs typeface="+mj-cs"/>
              </a:rPr>
              <a:t/>
            </a:r>
            <a:br>
              <a:rPr lang="en-IE" sz="2800" kern="0" dirty="0">
                <a:latin typeface="+mj-lt"/>
                <a:ea typeface="+mj-ea"/>
                <a:cs typeface="+mj-cs"/>
              </a:rPr>
            </a:br>
            <a:endParaRPr lang="en-US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3929063" y="5287963"/>
            <a:ext cx="1285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spAutoFit/>
          </a:bodyPr>
          <a:lstStyle/>
          <a:p>
            <a:r>
              <a:rPr lang="en-GB" sz="9600"/>
              <a:t>3</a:t>
            </a:r>
            <a:endParaRPr lang="en-IE" sz="9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National Disability Authority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4168140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/>
              <a:t>Government agency on disability research and policy advice</a:t>
            </a:r>
          </a:p>
          <a:p>
            <a:r>
              <a:rPr lang="en-IE" dirty="0" smtClean="0"/>
              <a:t>Incorporates a Centre for Excellence in Universal Design </a:t>
            </a:r>
          </a:p>
          <a:p>
            <a:r>
              <a:rPr lang="en-IE" dirty="0" smtClean="0"/>
              <a:t>Work on web accessibility</a:t>
            </a:r>
          </a:p>
          <a:p>
            <a:pPr lvl="1"/>
            <a:r>
              <a:rPr lang="en-IE" dirty="0" smtClean="0"/>
              <a:t>Guidance and standards development</a:t>
            </a:r>
          </a:p>
          <a:p>
            <a:pPr lvl="1"/>
            <a:r>
              <a:rPr lang="en-IE" dirty="0" smtClean="0"/>
              <a:t>A Universal Design approach where practical</a:t>
            </a:r>
          </a:p>
          <a:p>
            <a:pPr lvl="1"/>
            <a:r>
              <a:rPr lang="en-IE" dirty="0" smtClean="0"/>
              <a:t>Commission research into state of accessibility – and people’s lived experience of using online public services</a:t>
            </a:r>
            <a:endParaRPr lang="en-I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000125" y="142875"/>
            <a:ext cx="7694613" cy="12398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Universal Design for Customer Engagement in Tourism Services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214313" y="1428750"/>
            <a:ext cx="8424862" cy="435229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This Irish Standard presents guidance for the use of Universal Designs to improve the engagement between tourism services providers and their customers, in:</a:t>
            </a:r>
          </a:p>
          <a:p>
            <a:pPr eaLnBrk="1" hangingPunct="1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1) Electronic based communications: e.g.</a:t>
            </a:r>
          </a:p>
          <a:p>
            <a:pPr eaLnBrk="1" hangingPunct="1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web, apps </a:t>
            </a:r>
          </a:p>
          <a:p>
            <a:pPr eaLnBrk="1" hangingPunct="1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2) Written communications:</a:t>
            </a:r>
          </a:p>
          <a:p>
            <a:pPr eaLnBrk="1" hangingPunct="1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billing, forms</a:t>
            </a:r>
          </a:p>
          <a:p>
            <a:pPr eaLnBrk="1" hangingPunct="1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3) Telephone communications: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e.g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IVRs</a:t>
            </a:r>
          </a:p>
          <a:p>
            <a:pPr eaLnBrk="1" hangingPunct="1">
              <a:buFontTx/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	4) Face to face communications</a:t>
            </a:r>
          </a:p>
          <a:p>
            <a:pPr eaLnBrk="1" hangingPunct="1">
              <a:buFontTx/>
              <a:buNone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GB" sz="2000" dirty="0" err="1" smtClean="0"/>
              <a:t>SWiFT</a:t>
            </a:r>
            <a:r>
              <a:rPr lang="en-GB" sz="2000" dirty="0" smtClean="0"/>
              <a:t> 9:2012: ‘Universal Design for </a:t>
            </a:r>
          </a:p>
          <a:p>
            <a:pPr eaLnBrk="1" hangingPunct="1">
              <a:buFontTx/>
              <a:buNone/>
            </a:pPr>
            <a:r>
              <a:rPr lang="en-GB" sz="2000" dirty="0" smtClean="0"/>
              <a:t>Energy Suppliers’</a:t>
            </a:r>
          </a:p>
          <a:p>
            <a:pPr eaLnBrk="1" hangingPunct="1"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4" name="Picture 2" descr="IS 373 cove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8688" y="2214563"/>
            <a:ext cx="2686050" cy="3786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I.S. 373_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14313"/>
            <a:ext cx="4046537" cy="5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4296" y="2714596"/>
            <a:ext cx="29197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928688"/>
            <a:ext cx="264318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ges from Written communication toolkit-tourism indesign doc_reduced size FINA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797175"/>
            <a:ext cx="287337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ages from Face-to-face communication-tourism indesign FINA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2717800"/>
            <a:ext cx="292893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00174 -0.242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3034" y="1"/>
            <a:ext cx="7825566" cy="548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defTabSz="914342">
              <a:defRPr/>
            </a:pPr>
            <a:r>
              <a:rPr lang="en-IE" dirty="0" smtClean="0">
                <a:latin typeface="Gill Sans MT" panose="020B0502020104020203" pitchFamily="34" charset="0"/>
              </a:rPr>
              <a:t>Universal Design Toolkit for Customer Engagement</a:t>
            </a:r>
            <a:endParaRPr lang="en-IE" dirty="0">
              <a:latin typeface="Gill Sans MT" panose="020B0502020104020203" pitchFamily="34" charset="0"/>
            </a:endParaRPr>
          </a:p>
        </p:txBody>
      </p:sp>
      <p:sp>
        <p:nvSpPr>
          <p:cNvPr id="4" name="AutoShape 4" descr="data:image/jpeg;base64,/9j/4AAQSkZJRgABAQAAAQABAAD/2wCEAAkGBxMTERQUExMTFRQXFiEbGBUYGCEXIRobHx0cHhgYHRoiHCggGBslGxsfIjIkJTUrLi4xHh8zOjMsNygtLiwBCgoKDg0OGhAQGjAmHyYuKzQsNzUsLCssLDc3NyswNzcsNywsNywsKys2LDIsLzcrNy8sNywrLC4sNzc3LCwwLP/AABEIAL4BCgMBIgACEQEDEQH/xAAcAAEAAgMBAQEAAAAAAAAAAAAABgcDBQgEAgH/xABREAACAQMCAgUGBg4JAwMFAQABAgMABBEFEiExBgcTQVEiMmFxc7EUNVJygbIVFyMzNEJUg5GSk6HD0ggWRGKiwcLR00OCs1N04WN2o/DxJP/EABoBAQACAwEAAAAAAAAAAAAAAAABBAMFBgL/xAAvEQEAAQIDBgUDBAMAAAAAAAAAAQIDBAURITEyUXHBEiI0gbEzQfBSkaHxFCNh/9oADAMBAAIRAxEAPwC8aUpQKUpQKUpQKUpQKUpQKUpQKUpQKUpQKUpQKUpQKUpQKUpQKUpQKUpQKUpQKUpQKUpQKUr4llCqWYgKoJJPIAcST6MUH5PMqKWdgqqMlmOAB4knkKgmt9Z0KErbRmY/LY7F+jhub93rqG9NOlb3shVSVt1PkJy3f328Se4d3ryajYHcOZ5D/KrduxG+p0WEyimKYqvbZ5cuqV3fWJfv5rxx/MjH+vdXj/rtqH5U/wCqn8lenS+gN7MA3ZrEp75TtP6oBYfSBW6Tqql77mMH0Rk/6hXqZtRyWarmAt7J8P7a9mktun+oKeMwceDxr/pAP76kekdaXEC5hwPlxH/QTnHqJ9Vaq/6s7tATG0UvoBKE+oEY/fUPu7V4nKSIyOOasMH/AOR6eVT4bde5MWMFiY8sR7bJdC6ZqUVxGJIXV0PeO4+BHNT6Dxr11z3oGty2kokiPzkPJx4MPceYq9dE1WO6gSaM+Sw5HmpHnKfSDVa5a8HRo8dgKsNOsbaZ/Nr30pSsTXueOl/WtfSXUotZuwgRyqBUUlgpxvYsp4nGcDAAxz51pPtlat+WyfqR/wDHUavfvsntG+sa33QbofJqcskUcqRGNA5LKWyCcY4GpSz/AGytW/LZP1I/+On2ytW/LZP1I/8AjqWfaLuvyyD9m3+9PtF3X5ZB+zb/AHohE/tlat+WyfqR/wDHXusOtvVYz5U0cw8JYl96bD++t3L1G3YHk3Vsx8Crr+/De6o3rfVjqdsCzQCVBzaBu0x/24D/AKBQWL0Z67IJCEvIjbk/9VD2iesjG5P8Q9NWna3KSIrxurowyrqQwI7iCOBFcb1LOr/p1Npso4tJbMfukOf0vHnzXH6G5HuIaDqGlefTr6OeJJYmDxuoZWHeD/8AvKvRUBSlfEsgVSzEBVBJJ4AAcST6MUH5PMqKWdgqqMlmOAB4knkKgut9Z0KErbxmY/LJ2L9HDc37h6ahvTTpY97IVUlbdT5Cct399vE+A7vXk1GgP0+FW7diN9TosJlFMUxVe38uXVK7vrFv38144/mRg/X3V4/67ah+VP8Aqp/JXo0voDezAN2axKe+U7T+qAWH0gVuk6qpe+5jB9EZP+oV61tRyWarmAt7J8P7a9mktun+oKeMwceDxr/pAP76kmkdaXEC5hwPlxH/AEE5x6ifVWqv+rK7QExtFL6AShPqB8n99Q+7tXicpIjI45qwwf8A5Hp5VPht17kxYwWJjyxHtsl0LpmpxXEYkhdXQ947j4Ec1PoPGvXXPeg61LaSiWI/OU8nHyWHuPdV66Hqsd1Ak0fmsOIPNSPOU+kGq1y14OjR47AVYadY20z+bXvpSlYmvKgnWzqxjt0gU4Mx8r5i4JH0sVHqzU7qmetS636gV7o41XHpOXP7mFZbNOtbY5Xai5iI1+23890PJq4er3oisEazzKDcOMjP/TU8gPBiOZ+j11p0UsRPe28Z4qZAWHiFyxH0hcV0BWbEVzHlhsc4xNVMRap++2SlKVUc6VoulvRuO9hKkASqPucnep8D4qe8fTzAre0qYmYnWHu3cqt1RVTOkw5tnhZGZHBVlJVlPcQcEfpqcdUurlLh7cnyZRuUf31HHHrTP6ory9algI77eBgTIGPzh5LfuCn6aj3R267K7t5Pkyrn1EgN/hJq9PnodbXpisLrzj+f7dC0pSqDj3HF799k9o31jVnf0efwy69gv16rG9++ye0b6xqzv6PP4ZdewX69SlfNKUqEFKUoK460ermO8je4tkC3ijJC8BOBzVhy345N6geHLnkj/wDldm1zb1z6ALXUmdBiO5XtR4B84lA+nDf99TA3/UN0pKStYSN5EmXhz+K4GXQehlBbHiG+VV51x1p188E0c8fnxOrr6Spzj1HGD6Ca6/srpZY0kQ5V0DKfEMAR+40kZqgvWzqxjtkgU4aY+V8xcEj6WKj1ZqdVTXWpd778r3RxquPScsf3MKyWada2wyu1FzERr9tv57ocauDq96IrBGs8ygzuMgEfe1PIDwYjmfo8c1p0VsRPe28RGVaQFh4quWYfSFIroGs2IrmPLDZZxiaqIi1T99slKUqo50rR9LOjcd7CVYASKMxyd6nwPip7x/mBW8pUxMxOsPdu5VbqiqmdJhzbPCyOyONrKSrDwIOCP01OOqXVilw9uT5Mo3KP76jjj1pn9UV5etXTxHfbwOE0YY/OXyW/cF/TUe6PXXZXdvJ8mVc+okBv8JNXp89Dra9MVhdecfz/AG6FpSlUHHlUN05k3ajcn/6gH6FUf5VfNUF0z+MLr2p9wqxh+KW5yT6tXTvDZdWK51GP0I5/w4/zq66pXqu+MU9m/uFXVUYjieM59RHSO5SlKwNSUpSgrLrlTyrU+iQf+Oq2LEcRzHEVZfXL/ZPzn8Oqzk5H1Vfs8EOvyv0tHv8AMulUbIB8RX1WK18xfmj3Vlqg5Gd7ji9++ye0b6xqzv6PP4ZdewX69Vje/fZPaN9Y1Z39Hn8MuvYL9epF80pSoQUpSgVVf9IOwDWVvNjjFPtz4LIpz/iVKtSoL12R50a4PyXiP/5kH+dBzZXT3VJedro9oTzVDH+zdkH7lFcw10V1EPnSVHyZpB/iz/nUyLDqh+nUm7Ubk/3wP0Io/wAqviqC6ZfGF17U+4Vnw/FLc5JH+2rp3hserFc6jF6Ec/4cf51dlUr1X/GKezf3VdVRiOJ4zn1EdI7lKUrA1JSlKCs+uVONqfRIP/HVaMeBqzeuXla/nP4dVlJyPqq/Z4IdflfpaPf5l0rG2QD4jNfVYrXzF+aPdWWqDkZ3lUF0z+MLr2p9wq/aoLpn8YXXtT7hVjD8Utzkn1auneGz6rvjFPZv7hV1VSvVd8Yp7N/cKuqoxHEx5z6iOkdylKVgakpSlBWnXL/ZPzn8Oqzk5H1VZnXL/ZPzn8Oqzk5H1Vfs8EOvyv0tHv8AMukrXzF+aPdWWsVr5i/NHurLVByM73HF799k9o31jVnf0efwy69gv16rG9++ye0b6xqzv6PP4ZdewX69SL5pSlQgpSlAqDddTgaNcjxaID9tGf8AKpzVW/0gr8LYwQ54yzgkeKopJ/xFKChK6M6i4saQh+VLIf8AGV/01zlXUvVfZdjpNmpGCYg5HpkJkP1qmRKaoLpl8YXXtT7hV+1QXTL4wuvan3Cs+H4pbrJPq1dO8NXBO6NuR2RvlKxU+niDmvT9mbn8puP2z/zV9aHpEl1MIYigcgnLkgYHPiATUl+1je/Ltv12/wCOrNVVMb27u37FFWlyY1/6jH2Zufym4/bP/NT7M3P5Tcftn/mqT/axvfl2367f8dPtY3vy7b9dv+OvPjo5sX+XhP1QjH2Zufym4/bP/NT7M3P5Tcftn/mqT/axvfl2367f8dPtY3vy7b9dv+Onjo5n+XhP1QiVzeyyY7SSSTHLe5fGeeMk4rzScj6q3nSTovPZdn2xiPaZ27GJ83Gc5UfKFaOTkfVXumYnct2q6K6Ymjc6StfMX5o91ZaxWvmL80e6sta1ws7yqC6Z/GF17U+4VftUF0z+MLr2p9wqxh+KW5yT6tXTvDZ9V3xins39wq6qpXqu+MU9m/uFXVUYjiY859RHSO5SlKwNSUpSgrTrl/sn5z+HVZycj6qszrl/sn5z+HVZycj6qv2eCHX5X6Wj3+ZdJWvmL80e6stYrXzF+aPdWWqDkZ3uOL377J7RvrGrO/o8/hl17Bfr1WN799k9o31jVnf0efwy69gv16kXzSlKhBSlKBXOfXfrouNR7JTlLZez/ON5Uv6PJX1qatXrN6dpp8JSMq13Iv3NOewHh2rjuUdw/GIxyBI5qdySSxLMTksTkkniST3knjUwPXoumNdXENuucyyBOHcCfKb6Fyforr6GIKoVRhVAAHgBwAqkeoPoyWlkv5F8lMxw5HNyPujj1L5Gf7zjuq8aSFUF0y+MLr2p9wq/aoLpl8YXXtT7hWfD8Ut1kn1auneGz6r/AIxT2b+6rqqleq/4xT2b+6rqqMRxMec+ojpHcpSlYGpKUpQVr1y8rX85/DqspOR9VWb1y8rX85/DqspOR9VXrPBDrsr9LR7/ADLpK18xfmj3VlrFa+YvzR7qy1RclO8qgumfxhde1PuFX7VG9NNLn+H3B7GUhpNykIxBBAwQQMGrGH4pbfJaoi7Vry7w9HVd8Yp7N/cKuqqg6sdNmF8HaKRUWNssylRxwAMkcT6PXVv15v8AE8ZxMTiNnKO5SlKwtUUpSgrTrl/sn5z+HVZycj6qtTrdsZZFtmSN3Clw21S2N2zGQOOPJPGq3XSbhvJWCYk8AOzbmfoq9ZmPBDrcsrpjC06zz+ZdDWvmL80e6stY4Fwqg8wAP3Vkqi5Od7ji9++ye0b6xqU9WvTBNMnlleJ5RJGEAQgYw2cnJrF0y6FXdrdSr2E0kbOzRyojOGUklclQcMAcEHvHeMGtF9h7n8muf2L/AMtSLk+3rb/kdx+sn+9Pt62/5HcfrJ/vVN/Ye5/Jrn9i/wDLT7D3P5Nc/sX/AJaIXG/XtBjhZz59LoP38ajuuddd5KpW3hits/j57Zh80lVUfSDVfDRrn8muf2L/AMtbCw6F6jMcR2Vz62QxD9Z9ooNNdXLyO0kjs7scs7EsSfEk8TW+6D9EJtSuBHGCsSkGWbHBF8B4ue4fSeAqc9GOpOViGvpVjT/0ojuY+gvjan/bu9Yq5dH0mG1hWG3jWONeSj95J5sx7yck01H1pOmx20McEK7Y41CqPQO8nvJPEnvJNeulKgKoLpl8YXXtT7hV+1R3TTS5xf3B7GUhn3KQhYEEDBBAwasYfiluclqiLtWvLvDP1X/GKezf3VdVU/1Y6bML4O0UiosbZZlKjjgAZI4n0eurgqL/ABMecTE4iNOUdylKVgaopSlBWvXLytfzn8Oqyk5H1VavW7YyyJbtHG7hS4bapbG7bjIHHHknjVbDSbhvJWCYk8AOzbn+ir1mY8EOsyuumMNTrPP5l0Na+YvzR7qy1jgXCqDzAHurJVFyk7ylK+JZFVSzEKoGSxOAAOZJ7hRD7pWOCdXUMjKykZDKQQR4gjgayUClKUClKUClKUClKUClKUClKUClKUClKUClKUClKUClKUClKUClKUClKUClKUCobpd99kZdStLqNDBBOqKq7l3r52HIbyuIHDgCOBBqZVWPRzW4LLVtWiu5UtzLKksTSkIroVPFWPA4/wB/A4CQaL0jdtUv7JliSC0jiMZAKnDRqzbju24GeGAMCvN0m6woI4N9lPa3EgmjRlD78K7BS2FYHv58qr/WpHu/6xXVmWeFo4I1kUHDiMJ24XxARWz6CPGtj1gX+lPYWK2rW7OJouxWPbuRMgPvA4qMcCG/Gx3igs/Vuk9nbOEuLqCJyMhHkCnB5HGcgemvY2pwARkzRAS/eyXXEnDd5Bz5fk8eHdVW3eqwm91Qh9OsyrbJXug00s21MBkjaVVVMYACg54cOVaLTII7nTNAhc7lN6ySKGzw3OTG2OIyhHDhwb00Fv6l0oto7U3K3FsyHIjYzKqSOM4QPnHMHOM4weHCvnorrImtBLJc2szKD2skBxGhxkrxYkbR3tjPPAzioh0yNtb32n28cFjAVSR4pp8pDFnG9ViVkR5GPHiRjgedRnSbm2kbpAs9ykkTxwlpbVMAhQweSOIM25UYqGOSDzJ8qgtvSuk9lcuY7e6glcDOxJAxwOZAB4j0itb1jdJpNPtBPFGsjmVU2NnjuzyxxzkVBtH1AR3mmIZNO1AMezhlgXsp4gU4uyKxXZtHEHHf6alHW/8Agtr/AO/g+saDNrnTtV0Y6nbKr+ShCOeRaRUdGx3qSR6xWw6X9JVtYBia1inkxsE8gRQCRucjO5lUdw5nAqr+tqyfT4ryKNSbPUCsigcoblJEeQehXRSR6RwwFqQalqkX2WuFBsLWWK3jVrm83SGRGXdiKMyIgVc8SDkn9wTPVNaZLFZ4JrSUnbiWSQRRNlgrENuIHHOBk8cDjXq1XpRZWziOe6gic8djyBTg8iRnIHpNU1Hco3Ru6CyI+L8HyQF8lp0KnZ+IrcSBW+11Ik1DUWgvLJJXVRcWuoR4R8JhSkm4MUK8wM4yPRgLFvtVZbi0SNrYxT7yxaUB2AUMphXP3Xnk45DBrBeaw7mOS3mthZpua5uGbdgJzjXDAK3PLNwXHI8qrzSb5Z7jo1IkHwdSLrEQJIUBMeSTx2nGR6CKxadrltFoOowSTRrPvuU7EsA+5mbaNmdx58+XA+BoLXk121VQzXMCgxdqCZFGYjjEoyfM4jyuXEVrtc6YW0FjJeJLBMgBCBZVAkcAnslbjlzg8Bk8OVQPo/YRTahowljWRV0WNgrDcNw24ODwJGeHgcHmK813ZRrF0ljWNAkZV0QKMIxiYsyj8U+kUFmWXSm1e0S6aeBIiBuYyqVRyATGWzjeM4xz9FevR9btrpS1tPFMFOGKMGwe4HHL6arHVNStBb6NGiWTF/KE8rEQwypEm4yKjAPKcgAMRg+FevoFfo2uXo+E2szNbxjdAojRmUksFG9t5UEZbJ+jGKDb9Z3TuXTGtRHCsol7QvknIWPsyduO/axPHwrc9MelC2lg11GBIW2CFfltIQF5cSMHPDuBqPdYVqkuraNFINySC7Rh4q0Kgj9BqNdG+1uJrXTpQSNKMzzErwZkylmR4YVtw9AoJdovS+5u7SxkjFrFLdSOG7R8qqRswbs03q8shCjAHAcScCpHf9KbKCXsZru3jl+Q0iqRnlkE+Tn01UvQ77x0a9vc+962PRe/06LT9QTUuy+EdvN8KjfAlkJJK7MkM2RjaV5HiCOdBOdS6ViHUktpDEkBtWnaZ227SH24yTtC1th0gtTD24uYDBnb2okUrnONu7OM5OMVXttp1vLq+mr8HIhTS98UM43GPDYjDAlvKVTjjnB9IqN9JbdYoteSNdsUd5avsUYC5ILsFHLj4UF33GoRJJHG8iLJLns0LAF9oy20c2wCM4rxy9JbJSoa7tgWYquZkGWBwyjyuJB4Edx4VB+ketW9zrWi/B54pthnLdmwfaHiXZkg8Cdp4c+FaC10eA6Fq8rRRtKZ5zvKgsNj+Rg8wAeOB4nxNBbkWt2zTG3W4gacc4RIpcY55TOeFebUeldjBJ2U13bxyd6PIqkZ5ZGfJ4eNQDU9LhhHR5ookjbt4wWVQCQ0eXy3Ntx4nPM5rS6hqsLW2rsj6daBpJw8Uu6e4mcAjPlyjs9zeaArBTkgcDQW1eam63dtEht+zlVy26TEh2rlTEn/AFBnme4V+J0ssTN2Au7czbtvZiRc7s428/OzwxzquNBnVrno4VIYCxlU7TnisIDLw/GBBGO4jFR/4RBa6eOxnsb60SbK2lwnY3QO/GFKtuMgJzkjl3YwKDoClfKNkA4IyOR7vRX1QK8epaTBcACeCGYDkJI1kA9QYHFeyq60jrAkOsT2VwqLD2piglCkfdAAwjc5IJZTw5cQBxzwCwbe3RFCIqog4BVAUAeAA4CvFBoVqhYpbW6lzlysSjcQcgtgeUc8eNabTukcjapfW0hjWC3ijdWxgjcuXLMTjA+ismndP9OnmWGK6RpGOEyrKHPgjsoVznwJoNzNpFu8qzPBC0y+bK0alx6nIyK+ItDtV27ba3XbIZFxEo2yHnIOHBz8rnUbtesGBtUksu0i2hQqPk5abdtaHHLIrZaPruI7uW5uLUxw3Mib4yQI0XbtSUt/1RnjjhxGKDb6jpkFwoWeGKZQchZEWQA+OGBGa/ItKgV+0WCFZNmzeEUNs4eRuxnbwHDlwFavQumljeSdnb3CvJjIQqyFh8pQ6jePSM1+X3TjTofvl5Cp3smN2SGU4YEDiMHgSeFBsrDRbaBmaG3giZvOaONULesgAms95YxSgLLHHIFYMA6hwGHJgCODDuNeDWOk9paxJLNOixyY7MjL9pkZGwKCX4Ecs8xWtuumMEun3d1ZSpK0ELtggja6qSA6HDDiO/HfQSDUNPinTZNFHKmc7JEDjI5HBBGaxXmj28rI8tvDI6eYzxqxX5pIyv0Vi6M37T2VrO+N8tvHI2OA3OiscDuGTULs9c1a6u76K1exRLWfsx2sbkkHOOKt6PCgm8mhWrCRWtrcrKwaQGJSJGHEM4x5bA95r61DRradlaa3glZfNMkauV9RIOPoqJaN0wuGF9bXawW99awmTfkmFl2krN8oIDjd6D45A2f9cra3trd7y5h7SWMMOxDuJDji0aAFynpxQb+TT4meN2ijLxZ7NygJjyMNsOMpkcDjnWJtGtjI0pt4DKy7WkMa7ip5qWxkj0V5rXpPZyWpu0uIjbr50ucBcY4HPFW4jgePEeNebQumtjeSdlb3AeTG4IVaMsvylDqN49IzQbZdOhDrIIoxIqbFcINyp8gNjIX0DhX7Hp0KtIyxRhpfvrBADJgYG848vgSOOagnR/rLgVJ/h9xGki3UsaKqMSI0YKrMFB2jORubAJqTalrB7SyMM9r2U78d5JMq7cjsSvAt38eGKD2f1etOx7D4Lbdju3dl2SbN3ytm3bn01lh0i3R1dIIVdF2I6xqCqfIUgZVfQOFQnT+mFzLBeOZLSFodSa2RpQwUxqVwDgkmQ54chmvc3WFANW+Al4tnZ47Tcc/CO02fB8YxnHGgls9jE7pI8cbSR57N2UFk3DDbWIyuRwOOdfkVhErySLFGry47RwgDPgYXe2MtgcBnlWDT9at50kkilVkjZlkPLYyjLK2eIIBrNpmoxXESzQuHjfirDIBAJGRkeIoMUOi2yCIJbwKISTEFjUdmW84pgeQT34xmv250e3kkWWS3heVfNkaNWZfUxGR9FQXXOsCaHVBEqIbGKWKC4lIOVlmDlSG3YCrhc8Djj4ip3d6tDFNDDJIFln3dknHL7RlscMcAe+gytZRGUTGOMyhdok2jcFzkqGxkLnjjlXymmwgyMIYg0v30hADJgYG848vgSOOa8l50itYnkjkmVGijEkgOfJQnAYnGMZ4VBftnNLo095F2K3cO3dDxcIGmCKSMg+UuSKCwbLR7eEKIreGMKSVCRqgUnmQAOBPea+l0qARvEIIRE5JePs12sW84suMMT3551q9K6Y2U0ogS6ha4xxjVuZAywHcxHHgCeR8K+NZ6c6faymGe5RZBxZQGfYDjBfapCcx52OY8aDcyabCwjDQxEREGLKA9mRwUpw8ggcsYrG2jWxlMxt4DMRgy9mu8jw34zisNz0jtI1iZ7iFVlUtGxcYdVXczBuRAXjmtT/WlJJrV4bq1NrIkrMG3do/Zg5aPhjapU7s9w4UG6ttEtYzGY7aBDFu7IrEq9nu8/ZgeRuyc4xnNfv2Etu27f4PB23/q9mu/9fG6ot0V6xre5N32jxIIJJCuCW326YxccvNOakt1r9tHbC6eZFtyqsJTyIbG0+PHIoNnSvwGv2gVVFl0dW/fXICdr/DFeKQc45VTyHBHEceBxxwTVr1jjhVSSqqCxyxAxk+J8aCjtB12ZpNZnuLYSTx2caTQMMhnjBR8gfiHG4gd2fXWPXNcjaLSidQtpEjvIHaCCERR26DmWbLMu3O0BiMgk44cL1WBAxYKoZubADJ9Z5msYsosFezTaTkjaME+JGOJoIJDqEUXSSYSSKhmso1i3HG9u04BfE+j1+FQu8gZrG+cqXgh6QvJcoBndAu3flfxgCQSPp7qvJ7dCQxVSV80kAkeo91fsUKrnaqrk5OBjJPMnxPpoKz6S6xbX9/pK2EiTTRXAleSPiI7cD7qrNjydwwMHv4d4rH0LtI2stdJRSWvLpWJGcqFyFPoBJOPSas+C3RM7EVc89oAz68c6JboAwCqAxJYAAZJ5k+OaCmrDWRFBoiM1rb5tWZb64j7TsyOBjj8pQrEcyTyI+nzafqCO3SP/wD0i4aSyDJKVEfahIXVmVAANqkhQRzG05Ocm7WtIyoQohUcl2jA9QxgUa1Q5JRDldp8kcV+T6vRQanoJ8V2H/s4f/EtQXoh0ktLTUNZFzcRQlrvKh2wSAGzgd9WoiAAAAAAYAHAAdwA7q876bCSSYoiTxJKAk/TigqSe4+HTazqMIb4Iuly20chUr2rbSzMueOAVx9I9VeeF4Ej0l/hcun3X2OUR3bRo8DJzaFtx88Hj3DBHHOKuoxLt24G3GNuOGPDHhXw1qhUIUQoOSlRgfRyoKZfpERpl4z21jMnw5EN0sBEMu4jdcSRjz2VuBIOCWXnjjnOsxvrmks2oRXYUzKXSNYo0Z4iqIpBO5mbAwWJHk8t3G4hEu3btG3GNuOGPDHhWNbSMBQI0AU5UbRwPiOHA0FUdAOkun2sWpJdOkTNeTMwcffUzjC8PumMEbRnny8qtf0atZI4Oj4kVkzdzMiNzCNuZP0g5+mroktI2xlEODkZUHj48udfUkKsQSqkqcqSM4PiPCgouf8AANR/+4D9dKmV9exw9KEMrrGJNNEaFjjc5n4IPFj4VPzZx4I7NMFtxG0cW+UeHE+mvuWBGILKrFTkEgHB8R4UFN9NTLZ3d9ZwKcasqGE48lZXcR3Oe/ijFie7K1Z9xLDp1gTyitYOA8Qi4A9ZwB6zWtXopLJqSXtzcLKsAcW0Kx7BHv4Fmbcd7BeHIcgeGKlE0SuCrKGU8wRkH6DQUnpfRLVbnSpVxp5jvj8Jff2vbF32uCCPIU8BgcuPHvrKvSdZm6P387bEjaaG4kbksvZqg3fJ3bd3qNXSqgDA4Ad1YRZx7SvZptY5K7RgnxIxxNBX/RnVYrnpBdSQOHj+BIoccmw/Eqfxhk4yOGQahltfRnolcwh17aJvukefKTddDbuHMZq90iUclA4Y4DHDw9VY2sozuzGh3ed5I8rwzw48fGgr/pnaRxtoWxFTZeRIu0Y2qUOVHgDgcPRXh6Ia5aWDanFqDpDObuSRu1HGaJvvZXh90BG7yRnny41aLwKduVU7TlcgHB7iPA1+S2yMQWRWI5EgHHq8KCi9I0bcugw3EREUlzcyJC45R5WSNWB5gkA4PMH01O9fjVdf0kKAB2NxgAYHmeFTp4VJBKqSvmkjJGeeD3UaFSwYqpYcmxxGeeD3UFddWk8Jn1i1kZO0fUJ2MLc2iJA3beZU5xn01GdAt5JLm20SQMUsbuSaRifPgTD2+fEM0oyO4bfouiW2HlMgVZCpAk2gnlwz3kA44VHuifRZ7ae5uricXFzcFQziPs1VEGFRV3H6T38PDJCUUpSgUpSgUpSg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133034" y="-131026"/>
            <a:ext cx="260636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969" tIns="41985" rIns="83969" bIns="41985" numCol="1" anchor="t" anchorCtr="0" compatLnSpc="1">
            <a:prstTxWarp prst="textNoShape">
              <a:avLst/>
            </a:prstTxWarp>
          </a:bodyPr>
          <a:lstStyle/>
          <a:p>
            <a:endParaRPr lang="en-I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3573"/>
          <a:stretch/>
        </p:blipFill>
        <p:spPr bwMode="auto">
          <a:xfrm>
            <a:off x="8058510" y="6076670"/>
            <a:ext cx="1008432" cy="73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08489" y="1124744"/>
            <a:ext cx="4125179" cy="3662537"/>
          </a:xfrm>
          <a:prstGeom prst="rect">
            <a:avLst/>
          </a:prstGeom>
          <a:noFill/>
        </p:spPr>
        <p:txBody>
          <a:bodyPr wrap="square" lIns="91434" tIns="45718" rIns="91434" bIns="45718">
            <a:spAutoFit/>
          </a:bodyPr>
          <a:lstStyle/>
          <a:p>
            <a:pPr defTabSz="914342">
              <a:defRPr/>
            </a:pPr>
            <a:r>
              <a:rPr lang="en-IE" sz="3300" b="1" dirty="0" smtClean="0">
                <a:latin typeface="Ubuntu" pitchFamily="34" charset="0"/>
              </a:rPr>
              <a:t>What Was Addressed?</a:t>
            </a:r>
          </a:p>
          <a:p>
            <a:pPr defTabSz="914284">
              <a:defRPr/>
            </a:pPr>
            <a:endParaRPr lang="en-IE" sz="2200" dirty="0" smtClean="0">
              <a:latin typeface="Ubuntu" pitchFamily="34" charset="0"/>
            </a:endParaRPr>
          </a:p>
          <a:p>
            <a:pPr marL="342900" indent="-342900" defTabSz="914284">
              <a:buFont typeface="Arial" panose="020B0604020202020204" pitchFamily="34" charset="0"/>
              <a:buChar char="•"/>
              <a:defRPr/>
            </a:pPr>
            <a:r>
              <a:rPr lang="en-IE" sz="2200" dirty="0" smtClean="0">
                <a:latin typeface="Ubuntu" pitchFamily="34" charset="0"/>
              </a:rPr>
              <a:t> Writing Good Web Content</a:t>
            </a:r>
          </a:p>
          <a:p>
            <a:pPr marL="342900" indent="-342900" defTabSz="914284">
              <a:buFont typeface="Arial" panose="020B0604020202020204" pitchFamily="34" charset="0"/>
              <a:buChar char="•"/>
              <a:defRPr/>
            </a:pPr>
            <a:endParaRPr lang="en-IE" sz="2000" dirty="0" smtClean="0">
              <a:latin typeface="Ubuntu" pitchFamily="34" charset="0"/>
            </a:endParaRPr>
          </a:p>
          <a:p>
            <a:pPr marL="342900" indent="-342900" defTabSz="914284">
              <a:buFont typeface="Arial" panose="020B0604020202020204" pitchFamily="34" charset="0"/>
              <a:buChar char="•"/>
              <a:defRPr/>
            </a:pPr>
            <a:r>
              <a:rPr lang="en-IE" sz="2200" dirty="0" smtClean="0">
                <a:latin typeface="Ubuntu" pitchFamily="34" charset="0"/>
              </a:rPr>
              <a:t> Designing and Developing  </a:t>
            </a:r>
          </a:p>
          <a:p>
            <a:pPr defTabSz="914284">
              <a:defRPr/>
            </a:pPr>
            <a:r>
              <a:rPr lang="en-IE" sz="2200" dirty="0" smtClean="0">
                <a:latin typeface="Ubuntu" pitchFamily="34" charset="0"/>
              </a:rPr>
              <a:t>      Usable Websites</a:t>
            </a:r>
          </a:p>
          <a:p>
            <a:pPr marL="285750" indent="-285750" defTabSz="914284">
              <a:buFont typeface="Arial" panose="020B0604020202020204" pitchFamily="34" charset="0"/>
              <a:buChar char="•"/>
              <a:defRPr/>
            </a:pPr>
            <a:endParaRPr lang="en-IE" dirty="0" smtClean="0">
              <a:latin typeface="Ubuntu" pitchFamily="34" charset="0"/>
            </a:endParaRPr>
          </a:p>
          <a:p>
            <a:pPr marL="342900" indent="-342900" defTabSz="914284">
              <a:buFont typeface="Arial" panose="020B0604020202020204" pitchFamily="34" charset="0"/>
              <a:buChar char="•"/>
              <a:defRPr/>
            </a:pPr>
            <a:r>
              <a:rPr lang="en-IE" sz="2200" dirty="0" smtClean="0">
                <a:latin typeface="Ubuntu" pitchFamily="34" charset="0"/>
              </a:rPr>
              <a:t> Mobile Friendly Website</a:t>
            </a:r>
          </a:p>
          <a:p>
            <a:pPr marL="285750" indent="-285750" defTabSz="914342">
              <a:buFontTx/>
              <a:buChar char="-"/>
              <a:defRPr/>
            </a:pPr>
            <a:endParaRPr lang="en-IE" dirty="0" smtClean="0">
              <a:solidFill>
                <a:schemeClr val="bg1">
                  <a:lumMod val="50000"/>
                </a:schemeClr>
              </a:solidFill>
              <a:latin typeface="Ubuntu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124" y="2420888"/>
            <a:ext cx="39881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8"/>
          <p:cNvGrpSpPr/>
          <p:nvPr/>
        </p:nvGrpSpPr>
        <p:grpSpPr>
          <a:xfrm>
            <a:off x="4372593" y="2276872"/>
            <a:ext cx="332345" cy="499690"/>
            <a:chOff x="5202983" y="2924944"/>
            <a:chExt cx="830137" cy="1152128"/>
          </a:xfrm>
        </p:grpSpPr>
        <p:sp>
          <p:nvSpPr>
            <p:cNvPr id="7" name="Rectangle 6"/>
            <p:cNvSpPr/>
            <p:nvPr/>
          </p:nvSpPr>
          <p:spPr>
            <a:xfrm rot="18805346">
              <a:off x="5313040" y="3356992"/>
              <a:ext cx="1152128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2605346">
              <a:off x="5202983" y="3654900"/>
              <a:ext cx="50405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306124" y="3212976"/>
            <a:ext cx="39881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4372593" y="3068960"/>
            <a:ext cx="332345" cy="499690"/>
            <a:chOff x="5202983" y="2924944"/>
            <a:chExt cx="830137" cy="1152128"/>
          </a:xfrm>
        </p:grpSpPr>
        <p:sp>
          <p:nvSpPr>
            <p:cNvPr id="12" name="Rectangle 11"/>
            <p:cNvSpPr/>
            <p:nvPr/>
          </p:nvSpPr>
          <p:spPr>
            <a:xfrm rot="18805346">
              <a:off x="5313040" y="3356992"/>
              <a:ext cx="1152128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2605346">
              <a:off x="5202983" y="3654900"/>
              <a:ext cx="50405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306124" y="4077072"/>
            <a:ext cx="398814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15"/>
          <p:cNvGrpSpPr/>
          <p:nvPr/>
        </p:nvGrpSpPr>
        <p:grpSpPr>
          <a:xfrm>
            <a:off x="4372593" y="3933056"/>
            <a:ext cx="332345" cy="499690"/>
            <a:chOff x="5202983" y="2924944"/>
            <a:chExt cx="830137" cy="1152128"/>
          </a:xfrm>
        </p:grpSpPr>
        <p:sp>
          <p:nvSpPr>
            <p:cNvPr id="17" name="Rectangle 16"/>
            <p:cNvSpPr/>
            <p:nvPr/>
          </p:nvSpPr>
          <p:spPr>
            <a:xfrm rot="18805346">
              <a:off x="5313040" y="3356992"/>
              <a:ext cx="1152128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2605346">
              <a:off x="5202983" y="3654900"/>
              <a:ext cx="50405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074" t="17528" r="30307" b="4739"/>
          <a:stretch>
            <a:fillRect/>
          </a:stretch>
        </p:blipFill>
        <p:spPr bwMode="auto">
          <a:xfrm>
            <a:off x="5369627" y="2060848"/>
            <a:ext cx="2464564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236689" y="1124744"/>
            <a:ext cx="34563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300" b="1" dirty="0" smtClean="0">
                <a:latin typeface="Ubuntu" pitchFamily="34" charset="0"/>
              </a:rPr>
              <a:t>Toolkit guide</a:t>
            </a:r>
            <a:endParaRPr lang="en-GB" sz="3300" b="1" dirty="0">
              <a:latin typeface="Ubuntu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97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96752"/>
            <a:ext cx="8892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342">
              <a:defRPr/>
            </a:pPr>
            <a:endParaRPr lang="en-IE" sz="1600" dirty="0" smtClean="0">
              <a:latin typeface="Ubuntu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83865" y="2426072"/>
          <a:ext cx="731158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194"/>
                <a:gridCol w="2437194"/>
                <a:gridCol w="243719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Oct’ 13</a:t>
                      </a:r>
                      <a:endParaRPr lang="en-GB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Oct’ 14</a:t>
                      </a:r>
                      <a:endParaRPr lang="en-GB" dirty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n-IE" b="1" baseline="0" dirty="0" smtClean="0">
                          <a:solidFill>
                            <a:schemeClr val="bg1"/>
                          </a:solidFill>
                        </a:rPr>
                        <a:t> of o</a:t>
                      </a:r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nline</a:t>
                      </a:r>
                      <a:r>
                        <a:rPr lang="en-IE" b="1" baseline="0" dirty="0" smtClean="0">
                          <a:solidFill>
                            <a:schemeClr val="bg1"/>
                          </a:solidFill>
                        </a:rPr>
                        <a:t> ticket sales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147</a:t>
                      </a:r>
                      <a:endParaRPr lang="en-GB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301</a:t>
                      </a:r>
                      <a:endParaRPr lang="en-GB" dirty="0"/>
                    </a:p>
                  </a:txBody>
                  <a:tcPr marL="84406" marR="84406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Cost</a:t>
                      </a:r>
                      <a:r>
                        <a:rPr lang="en-IE" b="1" baseline="0" dirty="0" smtClean="0">
                          <a:solidFill>
                            <a:schemeClr val="bg1"/>
                          </a:solidFill>
                        </a:rPr>
                        <a:t> of o</a:t>
                      </a:r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nline</a:t>
                      </a:r>
                      <a:r>
                        <a:rPr lang="en-IE" b="1" baseline="0" dirty="0" smtClean="0">
                          <a:solidFill>
                            <a:schemeClr val="bg1"/>
                          </a:solidFill>
                        </a:rPr>
                        <a:t> ticket sales(€)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€6000</a:t>
                      </a:r>
                      <a:endParaRPr lang="en-GB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€12000</a:t>
                      </a:r>
                      <a:endParaRPr lang="en-GB" dirty="0"/>
                    </a:p>
                  </a:txBody>
                  <a:tcPr marL="84406" marR="84406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7396" y="4149081"/>
            <a:ext cx="73780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dirty="0" smtClean="0">
                <a:latin typeface="Ubuntu" pitchFamily="34" charset="0"/>
              </a:rPr>
              <a:t>There has been an </a:t>
            </a:r>
            <a:r>
              <a:rPr lang="en-IE" b="1" dirty="0" smtClean="0">
                <a:latin typeface="Ubuntu" pitchFamily="34" charset="0"/>
              </a:rPr>
              <a:t>increase of 104% of tickets sold online </a:t>
            </a:r>
            <a:r>
              <a:rPr lang="en-IE" dirty="0" smtClean="0">
                <a:latin typeface="Ubuntu" pitchFamily="34" charset="0"/>
              </a:rPr>
              <a:t>for the month of October 2014 in comparison to October 2013.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dirty="0" smtClean="0">
              <a:latin typeface="Ubuntu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dirty="0" smtClean="0">
                <a:latin typeface="Ubuntu" pitchFamily="34" charset="0"/>
              </a:rPr>
              <a:t>This has resulted in a </a:t>
            </a:r>
            <a:r>
              <a:rPr lang="en-IE" b="1" dirty="0" smtClean="0">
                <a:latin typeface="Ubuntu" pitchFamily="34" charset="0"/>
              </a:rPr>
              <a:t>100% increase for online sales </a:t>
            </a:r>
            <a:r>
              <a:rPr lang="en-IE" dirty="0" smtClean="0">
                <a:latin typeface="Ubuntu" pitchFamily="34" charset="0"/>
              </a:rPr>
              <a:t>since October last year.</a:t>
            </a:r>
          </a:p>
          <a:p>
            <a:endParaRPr lang="en-IE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7396" y="1713582"/>
            <a:ext cx="7378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Ubuntu" pitchFamily="34" charset="0"/>
              </a:rPr>
              <a:t>Better online customer engagement has resulted in increased online bookings for Purty Loft events.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14850" y="1100644"/>
            <a:ext cx="425308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42">
              <a:defRPr/>
            </a:pPr>
            <a:r>
              <a:rPr lang="en-IE" sz="3300" b="1" dirty="0" smtClean="0">
                <a:latin typeface="Ubuntu" pitchFamily="34" charset="0"/>
              </a:rPr>
              <a:t>Business Outcomes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750E4F31D394F9C9AE3A705156B03" ma:contentTypeVersion="4" ma:contentTypeDescription="Create a new document." ma:contentTypeScope="" ma:versionID="b7cf36797617bcc3e16d20b4e774bc80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7c507cf9aad33329ed45c003d6050f0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62A6A-D00C-472A-9171-F0050D080011}"/>
</file>

<file path=customXml/itemProps2.xml><?xml version="1.0" encoding="utf-8"?>
<ds:datastoreItem xmlns:ds="http://schemas.openxmlformats.org/officeDocument/2006/customXml" ds:itemID="{E29E308D-7719-4068-AFCC-83C46EDA2A40}"/>
</file>

<file path=customXml/itemProps3.xml><?xml version="1.0" encoding="utf-8"?>
<ds:datastoreItem xmlns:ds="http://schemas.openxmlformats.org/officeDocument/2006/customXml" ds:itemID="{9B151E65-F878-47D8-9EFB-61B6BE4AAE28}"/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771</Words>
  <Application>Microsoft Office PowerPoint</Application>
  <PresentationFormat>On-screen Show (4:3)</PresentationFormat>
  <Paragraphs>133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Gill Sans MT</vt:lpstr>
      <vt:lpstr>GillSans</vt:lpstr>
      <vt:lpstr>Ubuntu</vt:lpstr>
      <vt:lpstr>Arial</vt:lpstr>
      <vt:lpstr>Calibri</vt:lpstr>
      <vt:lpstr>Office Theme</vt:lpstr>
      <vt:lpstr> Policy Solutions Dónal Rice National Disability Authority, Ireland</vt:lpstr>
      <vt:lpstr>Introductions</vt:lpstr>
      <vt:lpstr>Agenda</vt:lpstr>
      <vt:lpstr>PowerPoint Presentation</vt:lpstr>
      <vt:lpstr>National Disability Authority</vt:lpstr>
      <vt:lpstr>Universal Design for Customer Engagement in Tourism Services</vt:lpstr>
      <vt:lpstr>PowerPoint Presentation</vt:lpstr>
      <vt:lpstr>PowerPoint Presentation</vt:lpstr>
      <vt:lpstr>PowerPoint Presentation</vt:lpstr>
      <vt:lpstr>Research</vt:lpstr>
      <vt:lpstr>Policy solutions 1 – Antidiscrimination measures</vt:lpstr>
      <vt:lpstr>G3ict “UN CRPD 2013 ICT Accessibility Progress Report” </vt:lpstr>
      <vt:lpstr>PowerPoint Presentation</vt:lpstr>
      <vt:lpstr>Examples of policies - Public websites </vt:lpstr>
      <vt:lpstr>Examples of policies - Business websites</vt:lpstr>
      <vt:lpstr>Policy solution 2 –public procurement</vt:lpstr>
      <vt:lpstr>Model ICT Accessibility Policy Report: Module 5: WEB ACCESSIBILITY</vt:lpstr>
      <vt:lpstr>Model ICT Accessibility Policy Report: Module 5: WEB ACCESSIBILITY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Jesús Vicente</dc:creator>
  <cp:lastModifiedBy>Pedroni, Veronica</cp:lastModifiedBy>
  <cp:revision>69</cp:revision>
  <dcterms:created xsi:type="dcterms:W3CDTF">2014-09-01T15:38:30Z</dcterms:created>
  <dcterms:modified xsi:type="dcterms:W3CDTF">2016-02-12T14:57:53Z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0x010100C7F750E4F31D394F9C9AE3A705156B03</vt:lpwstr>
  </property>
</Properties>
</file>